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16"/>
  </p:notesMasterIdLst>
  <p:handoutMasterIdLst>
    <p:handoutMasterId r:id="rId17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16E0E-5988-4DE8-91C5-124DEF62DCD8}" type="datetimeFigureOut">
              <a:rPr lang="es-ES" smtClean="0"/>
              <a:pPr/>
              <a:t>08/04/2009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83E1F-B307-40BF-9EF5-8CA502ED6F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4B761-8E3C-4741-BA7F-B877913C4CAB}" type="datetimeFigureOut">
              <a:rPr lang="es-ES" smtClean="0"/>
              <a:pPr/>
              <a:t>08/04/2009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B62F0-50E8-42DC-B126-BFFA90D259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62F0-50E8-42DC-B126-BFFA90D25973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6343672" cy="44291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</a:t>
            </a:r>
          </a:p>
          <a:p>
            <a:r>
              <a:rPr lang="es-ES" dirty="0" smtClean="0"/>
              <a:t> modificar el estilo de </a:t>
            </a:r>
            <a:r>
              <a:rPr lang="es-ES" dirty="0" err="1" smtClean="0"/>
              <a:t>subtítulpara</a:t>
            </a:r>
            <a:r>
              <a:rPr lang="es-ES" dirty="0" smtClean="0"/>
              <a:t> o del patrón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571472" y="285728"/>
            <a:ext cx="3214710" cy="1285884"/>
          </a:xfrm>
        </p:spPr>
        <p:txBody>
          <a:bodyPr>
            <a:noAutofit/>
          </a:bodyPr>
          <a:lstStyle>
            <a:lvl1pPr>
              <a:defRPr sz="1300" b="1" baseline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GABINO FERNANDEZ NAVARRO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6343672" cy="44291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</a:t>
            </a:r>
          </a:p>
          <a:p>
            <a:r>
              <a:rPr lang="es-ES" dirty="0" smtClean="0"/>
              <a:t> modificar el estilo de </a:t>
            </a:r>
            <a:r>
              <a:rPr lang="es-ES" dirty="0" err="1" smtClean="0"/>
              <a:t>subtítulpara</a:t>
            </a:r>
            <a:r>
              <a:rPr lang="es-ES" dirty="0" smtClean="0"/>
              <a:t> o del patrón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8294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3"/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faasa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500826" y="357166"/>
            <a:ext cx="2381250" cy="666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1300" b="1" kern="1200" baseline="0">
          <a:solidFill>
            <a:schemeClr val="accent1">
              <a:lumMod val="7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0" y="214290"/>
            <a:ext cx="3614734" cy="122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GABINO FERNANDEZ NAVARRO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8294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3"/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faasa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500826" y="357166"/>
            <a:ext cx="2381250" cy="666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1300" b="1" kern="1200" baseline="0">
          <a:solidFill>
            <a:schemeClr val="accent1">
              <a:lumMod val="7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14290"/>
            <a:ext cx="3143272" cy="178592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GABINO FERNANDEZ NAVARRO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TRABAJO SOBRE LOS ELEMENTOS ESTRUCTURALES DE LA EMPRESA FAASA AVIACION S.A</a:t>
            </a:r>
          </a:p>
          <a:p>
            <a:endParaRPr lang="es-ES" dirty="0"/>
          </a:p>
        </p:txBody>
      </p:sp>
      <p:pic>
        <p:nvPicPr>
          <p:cNvPr id="4" name="3 Imagen" descr="Koa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0309">
            <a:off x="1368964" y="3831279"/>
            <a:ext cx="3071834" cy="2000264"/>
          </a:xfrm>
          <a:prstGeom prst="rect">
            <a:avLst/>
          </a:prstGeom>
        </p:spPr>
      </p:pic>
      <p:pic>
        <p:nvPicPr>
          <p:cNvPr id="5" name="4 Imagen" descr="grumman-ag-cat-164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9091">
            <a:off x="4759131" y="3740094"/>
            <a:ext cx="3061344" cy="20449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6343672" cy="4429156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INDICE</a:t>
            </a:r>
          </a:p>
          <a:p>
            <a:pPr algn="l"/>
            <a:endParaRPr lang="es-ES" sz="12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1.-DESCRIPCION DE LA EMPRESA.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-Un poco de historia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-Actividades a las que se dedica.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2.-ELEMENTOS ESTRUCTURALES.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-Organigrama.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-Estructura formal.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los valores 			                organizacionales.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Outsourcing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3.-FACTORES DE CONTINGENCIA.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sociopolitico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entorno.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tecnologia</a:t>
            </a:r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7 Imagen" descr="flecha_azu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000504"/>
            <a:ext cx="1214446" cy="447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	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2.-ELEMENTOS ESTRUCTURALES.</a:t>
            </a:r>
          </a:p>
          <a:p>
            <a:pPr lvl="2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Organigrama</a:t>
            </a:r>
          </a:p>
          <a:p>
            <a:pPr lvl="2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Estructura formal de la organización.</a:t>
            </a:r>
          </a:p>
          <a:p>
            <a:pPr lvl="2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procesos.</a:t>
            </a:r>
          </a:p>
          <a:p>
            <a:pPr lvl="2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la cultura.</a:t>
            </a:r>
          </a:p>
          <a:p>
            <a:pPr lvl="2"/>
            <a:endParaRPr lang="es-ES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s-E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643570" y="214290"/>
            <a:ext cx="3286148" cy="27146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*</a:t>
            </a:r>
            <a:r>
              <a:rPr lang="es-ES" b="0" i="1" dirty="0" err="1" smtClean="0"/>
              <a:t>Continuous</a:t>
            </a:r>
            <a:r>
              <a:rPr lang="es-ES" b="0" i="1" dirty="0" smtClean="0"/>
              <a:t> </a:t>
            </a:r>
            <a:r>
              <a:rPr lang="es-ES" b="0" i="1" dirty="0" err="1" smtClean="0"/>
              <a:t>Airworthiness</a:t>
            </a:r>
            <a:r>
              <a:rPr lang="es-ES" b="0" i="1" dirty="0" smtClean="0"/>
              <a:t> Management </a:t>
            </a:r>
            <a:r>
              <a:rPr lang="es-ES" b="0" i="1" dirty="0" err="1" smtClean="0"/>
              <a:t>Organization</a:t>
            </a:r>
            <a:endParaRPr lang="es-ES" i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3286116" y="285728"/>
            <a:ext cx="185738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PRESIDENTE</a:t>
            </a:r>
          </a:p>
          <a:p>
            <a:pPr algn="ctr"/>
            <a:r>
              <a:rPr lang="es-ES" sz="1000" dirty="0" smtClean="0"/>
              <a:t>MIGUEL A. TAMARIT</a:t>
            </a:r>
          </a:p>
          <a:p>
            <a:pPr algn="ctr"/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3286116" y="1071546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VICEPRESIDENTE</a:t>
            </a:r>
          </a:p>
          <a:p>
            <a:pPr algn="ctr"/>
            <a:r>
              <a:rPr lang="es-ES" sz="1000" dirty="0" smtClean="0"/>
              <a:t>GUSTAVO ALMAGRO</a:t>
            </a:r>
            <a:endParaRPr lang="es-ES" sz="10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3286116" y="185736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GRAL</a:t>
            </a:r>
          </a:p>
          <a:p>
            <a:pPr algn="ctr"/>
            <a:r>
              <a:rPr lang="es-ES" sz="1000" dirty="0" smtClean="0"/>
              <a:t>MANUEL GONZALEZ</a:t>
            </a:r>
            <a:endParaRPr lang="es-ES" sz="1000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3286116" y="2571744"/>
            <a:ext cx="185738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</a:t>
            </a:r>
            <a:r>
              <a:rPr lang="es-ES" dirty="0" smtClean="0"/>
              <a:t>GRAL ADJUNTO</a:t>
            </a:r>
          </a:p>
          <a:p>
            <a:pPr algn="ctr"/>
            <a:r>
              <a:rPr lang="es-ES" sz="1000" dirty="0" smtClean="0"/>
              <a:t>HECTOR TAMARIT</a:t>
            </a:r>
            <a:endParaRPr lang="es-ES" sz="1000" dirty="0"/>
          </a:p>
        </p:txBody>
      </p:sp>
      <p:cxnSp>
        <p:nvCxnSpPr>
          <p:cNvPr id="23" name="22 Conector recto"/>
          <p:cNvCxnSpPr/>
          <p:nvPr/>
        </p:nvCxnSpPr>
        <p:spPr>
          <a:xfrm rot="10800000">
            <a:off x="1000100" y="3429000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 redondeado"/>
          <p:cNvSpPr/>
          <p:nvPr/>
        </p:nvSpPr>
        <p:spPr>
          <a:xfrm>
            <a:off x="142844" y="3643314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NEGOCIO FORMATIVO</a:t>
            </a:r>
          </a:p>
          <a:p>
            <a:pPr algn="ctr"/>
            <a:r>
              <a:rPr lang="es-ES" sz="1000" dirty="0" smtClean="0"/>
              <a:t>MIGUEL ANGEL TAMARIT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52" name="51 Conector recto"/>
          <p:cNvCxnSpPr>
            <a:stCxn id="29" idx="2"/>
            <a:endCxn id="53" idx="0"/>
          </p:cNvCxnSpPr>
          <p:nvPr/>
        </p:nvCxnSpPr>
        <p:spPr>
          <a:xfrm rot="5400000">
            <a:off x="89266" y="5125653"/>
            <a:ext cx="1428760" cy="4643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 redondeado"/>
          <p:cNvSpPr/>
          <p:nvPr/>
        </p:nvSpPr>
        <p:spPr>
          <a:xfrm>
            <a:off x="142844" y="6072206"/>
            <a:ext cx="857256" cy="642942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CAENA</a:t>
            </a:r>
            <a:endParaRPr lang="es-ES" sz="1200" dirty="0"/>
          </a:p>
        </p:txBody>
      </p:sp>
      <p:sp>
        <p:nvSpPr>
          <p:cNvPr id="55" name="54 Rectángulo redondeado"/>
          <p:cNvSpPr/>
          <p:nvPr/>
        </p:nvSpPr>
        <p:spPr>
          <a:xfrm>
            <a:off x="1071538" y="6072206"/>
            <a:ext cx="1143008" cy="642942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FUNDACION </a:t>
            </a:r>
          </a:p>
          <a:p>
            <a:pPr algn="ctr"/>
            <a:r>
              <a:rPr lang="es-ES" sz="1200" dirty="0" smtClean="0"/>
              <a:t>SEBASTIAN</a:t>
            </a:r>
          </a:p>
          <a:p>
            <a:pPr algn="ctr"/>
            <a:r>
              <a:rPr lang="es-ES" sz="1200" dirty="0" smtClean="0"/>
              <a:t>ALMAGRO</a:t>
            </a:r>
          </a:p>
        </p:txBody>
      </p:sp>
      <p:cxnSp>
        <p:nvCxnSpPr>
          <p:cNvPr id="57" name="56 Conector recto"/>
          <p:cNvCxnSpPr>
            <a:stCxn id="29" idx="2"/>
            <a:endCxn id="55" idx="0"/>
          </p:cNvCxnSpPr>
          <p:nvPr/>
        </p:nvCxnSpPr>
        <p:spPr>
          <a:xfrm rot="16200000" flipH="1">
            <a:off x="625050" y="5054214"/>
            <a:ext cx="1428760" cy="60722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Rectángulo redondeado"/>
          <p:cNvSpPr/>
          <p:nvPr/>
        </p:nvSpPr>
        <p:spPr>
          <a:xfrm>
            <a:off x="3357554" y="3643314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AREAS OPERATIVAS</a:t>
            </a:r>
          </a:p>
          <a:p>
            <a:pPr algn="ctr"/>
            <a:endParaRPr lang="es-ES" sz="1200" dirty="0" smtClean="0"/>
          </a:p>
          <a:p>
            <a:pPr algn="ctr"/>
            <a:r>
              <a:rPr lang="es-ES" sz="1000" dirty="0" smtClean="0"/>
              <a:t>MANUEL GONZALEZ</a:t>
            </a:r>
          </a:p>
        </p:txBody>
      </p:sp>
      <p:sp>
        <p:nvSpPr>
          <p:cNvPr id="70" name="69 Rectángulo redondeado"/>
          <p:cNvSpPr/>
          <p:nvPr/>
        </p:nvSpPr>
        <p:spPr>
          <a:xfrm>
            <a:off x="2357422" y="6072206"/>
            <a:ext cx="1143008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OPERACIONES</a:t>
            </a:r>
            <a:endParaRPr lang="es-ES" sz="1200" dirty="0"/>
          </a:p>
        </p:txBody>
      </p:sp>
      <p:sp>
        <p:nvSpPr>
          <p:cNvPr id="71" name="70 Rectángulo redondeado"/>
          <p:cNvSpPr/>
          <p:nvPr/>
        </p:nvSpPr>
        <p:spPr>
          <a:xfrm>
            <a:off x="3643306" y="6072206"/>
            <a:ext cx="1071570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GESTION </a:t>
            </a:r>
          </a:p>
          <a:p>
            <a:pPr algn="ctr"/>
            <a:r>
              <a:rPr lang="es-ES" sz="1200" dirty="0" smtClean="0"/>
              <a:t>OPERATIVA</a:t>
            </a:r>
            <a:endParaRPr lang="es-ES" sz="1200" dirty="0"/>
          </a:p>
        </p:txBody>
      </p:sp>
      <p:sp>
        <p:nvSpPr>
          <p:cNvPr id="72" name="71 Rectángulo redondeado"/>
          <p:cNvSpPr/>
          <p:nvPr/>
        </p:nvSpPr>
        <p:spPr>
          <a:xfrm>
            <a:off x="5072066" y="6072206"/>
            <a:ext cx="1000132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CAMO*</a:t>
            </a:r>
            <a:endParaRPr lang="es-ES" sz="1200" dirty="0"/>
          </a:p>
        </p:txBody>
      </p:sp>
      <p:cxnSp>
        <p:nvCxnSpPr>
          <p:cNvPr id="83" name="82 Conector recto"/>
          <p:cNvCxnSpPr>
            <a:endCxn id="62" idx="0"/>
          </p:cNvCxnSpPr>
          <p:nvPr/>
        </p:nvCxnSpPr>
        <p:spPr>
          <a:xfrm rot="16200000" flipH="1">
            <a:off x="4125513" y="3518298"/>
            <a:ext cx="214314" cy="357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>
            <a:stCxn id="62" idx="2"/>
            <a:endCxn id="70" idx="0"/>
          </p:cNvCxnSpPr>
          <p:nvPr/>
        </p:nvCxnSpPr>
        <p:spPr>
          <a:xfrm rot="5400000">
            <a:off x="2875348" y="4697025"/>
            <a:ext cx="1428760" cy="13216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>
            <a:stCxn id="62" idx="2"/>
            <a:endCxn id="72" idx="0"/>
          </p:cNvCxnSpPr>
          <p:nvPr/>
        </p:nvCxnSpPr>
        <p:spPr>
          <a:xfrm rot="16200000" flipH="1">
            <a:off x="4196950" y="4697024"/>
            <a:ext cx="1428760" cy="13216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/>
          <p:nvPr/>
        </p:nvCxnSpPr>
        <p:spPr>
          <a:xfrm>
            <a:off x="4572000" y="3429000"/>
            <a:ext cx="307183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126 Rectángulo redondeado"/>
          <p:cNvSpPr/>
          <p:nvPr/>
        </p:nvSpPr>
        <p:spPr>
          <a:xfrm>
            <a:off x="6215074" y="6072206"/>
            <a:ext cx="928694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RECURSOS</a:t>
            </a:r>
          </a:p>
          <a:p>
            <a:pPr algn="ctr"/>
            <a:r>
              <a:rPr lang="es-ES" sz="1200" dirty="0" smtClean="0"/>
              <a:t>HUMANOS</a:t>
            </a:r>
            <a:endParaRPr lang="es-ES" sz="1200" dirty="0"/>
          </a:p>
        </p:txBody>
      </p:sp>
      <p:sp>
        <p:nvSpPr>
          <p:cNvPr id="128" name="127 Rectángulo redondeado"/>
          <p:cNvSpPr/>
          <p:nvPr/>
        </p:nvSpPr>
        <p:spPr>
          <a:xfrm>
            <a:off x="7358082" y="6072206"/>
            <a:ext cx="857256" cy="500066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CALIDAD Y SISTEMAS</a:t>
            </a:r>
            <a:endParaRPr lang="es-ES" sz="1200" dirty="0"/>
          </a:p>
        </p:txBody>
      </p:sp>
      <p:sp>
        <p:nvSpPr>
          <p:cNvPr id="129" name="128 Rectángulo redondeado"/>
          <p:cNvSpPr/>
          <p:nvPr/>
        </p:nvSpPr>
        <p:spPr>
          <a:xfrm>
            <a:off x="8358214" y="6072206"/>
            <a:ext cx="785786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GESTION </a:t>
            </a:r>
          </a:p>
          <a:p>
            <a:pPr algn="ctr"/>
            <a:r>
              <a:rPr lang="es-ES" sz="1200" dirty="0" smtClean="0"/>
              <a:t>I+D+I</a:t>
            </a:r>
            <a:endParaRPr lang="es-ES" sz="1200" dirty="0"/>
          </a:p>
        </p:txBody>
      </p:sp>
      <p:cxnSp>
        <p:nvCxnSpPr>
          <p:cNvPr id="168" name="167 Conector recto"/>
          <p:cNvCxnSpPr>
            <a:stCxn id="4" idx="2"/>
            <a:endCxn id="8" idx="0"/>
          </p:cNvCxnSpPr>
          <p:nvPr/>
        </p:nvCxnSpPr>
        <p:spPr>
          <a:xfrm rot="5400000">
            <a:off x="4107653" y="964389"/>
            <a:ext cx="214314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0" name="169 Conector recto"/>
          <p:cNvCxnSpPr>
            <a:stCxn id="8" idx="2"/>
            <a:endCxn id="14" idx="0"/>
          </p:cNvCxnSpPr>
          <p:nvPr/>
        </p:nvCxnSpPr>
        <p:spPr>
          <a:xfrm rot="5400000">
            <a:off x="4071934" y="1714488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171 Conector recto"/>
          <p:cNvCxnSpPr>
            <a:stCxn id="14" idx="2"/>
            <a:endCxn id="18" idx="0"/>
          </p:cNvCxnSpPr>
          <p:nvPr/>
        </p:nvCxnSpPr>
        <p:spPr>
          <a:xfrm rot="5400000">
            <a:off x="4107653" y="2464587"/>
            <a:ext cx="21431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173 Conector recto"/>
          <p:cNvCxnSpPr>
            <a:stCxn id="18" idx="2"/>
          </p:cNvCxnSpPr>
          <p:nvPr/>
        </p:nvCxnSpPr>
        <p:spPr>
          <a:xfrm rot="5400000">
            <a:off x="4142578" y="3357562"/>
            <a:ext cx="143670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227 Rectángulo redondeado"/>
          <p:cNvSpPr/>
          <p:nvPr/>
        </p:nvSpPr>
        <p:spPr>
          <a:xfrm>
            <a:off x="6715140" y="3643314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AREAS COORPORATIVAS</a:t>
            </a:r>
          </a:p>
          <a:p>
            <a:pPr algn="ctr"/>
            <a:endParaRPr lang="es-ES" sz="1000" dirty="0" smtClean="0"/>
          </a:p>
          <a:p>
            <a:pPr algn="ctr"/>
            <a:r>
              <a:rPr lang="es-ES" sz="1000" dirty="0" smtClean="0"/>
              <a:t>CARLOS ÁBREGO</a:t>
            </a:r>
          </a:p>
        </p:txBody>
      </p:sp>
      <p:cxnSp>
        <p:nvCxnSpPr>
          <p:cNvPr id="230" name="229 Conector recto"/>
          <p:cNvCxnSpPr/>
          <p:nvPr/>
        </p:nvCxnSpPr>
        <p:spPr>
          <a:xfrm rot="5400000" flipH="1" flipV="1">
            <a:off x="7643834" y="34290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234 Conector recto"/>
          <p:cNvCxnSpPr/>
          <p:nvPr/>
        </p:nvCxnSpPr>
        <p:spPr>
          <a:xfrm rot="5400000" flipH="1" flipV="1">
            <a:off x="7643834" y="34290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257 Conector recto"/>
          <p:cNvCxnSpPr>
            <a:stCxn id="228" idx="0"/>
          </p:cNvCxnSpPr>
          <p:nvPr/>
        </p:nvCxnSpPr>
        <p:spPr>
          <a:xfrm rot="5400000" flipH="1" flipV="1">
            <a:off x="7536677" y="3536157"/>
            <a:ext cx="21431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260 Conector recto"/>
          <p:cNvCxnSpPr>
            <a:stCxn id="228" idx="2"/>
          </p:cNvCxnSpPr>
          <p:nvPr/>
        </p:nvCxnSpPr>
        <p:spPr>
          <a:xfrm rot="5400000">
            <a:off x="6893735" y="5322107"/>
            <a:ext cx="150019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262 Conector recto"/>
          <p:cNvCxnSpPr>
            <a:stCxn id="228" idx="2"/>
            <a:endCxn id="127" idx="0"/>
          </p:cNvCxnSpPr>
          <p:nvPr/>
        </p:nvCxnSpPr>
        <p:spPr>
          <a:xfrm rot="5400000">
            <a:off x="6411529" y="4839901"/>
            <a:ext cx="1500198" cy="9644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264 Conector recto"/>
          <p:cNvCxnSpPr>
            <a:stCxn id="228" idx="2"/>
            <a:endCxn id="129" idx="0"/>
          </p:cNvCxnSpPr>
          <p:nvPr/>
        </p:nvCxnSpPr>
        <p:spPr>
          <a:xfrm rot="16200000" flipH="1">
            <a:off x="7447371" y="4768470"/>
            <a:ext cx="1500198" cy="11072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270 Conector recto"/>
          <p:cNvCxnSpPr>
            <a:stCxn id="62" idx="2"/>
          </p:cNvCxnSpPr>
          <p:nvPr/>
        </p:nvCxnSpPr>
        <p:spPr>
          <a:xfrm rot="16200000" flipH="1">
            <a:off x="3554008" y="5339966"/>
            <a:ext cx="1428760" cy="357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>
            <a:stCxn id="29" idx="0"/>
          </p:cNvCxnSpPr>
          <p:nvPr/>
        </p:nvCxnSpPr>
        <p:spPr>
          <a:xfrm rot="16200000" flipV="1">
            <a:off x="910803" y="3518297"/>
            <a:ext cx="214314" cy="357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6343672" cy="478634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INDICE</a:t>
            </a:r>
          </a:p>
          <a:p>
            <a:pPr algn="l"/>
            <a:endParaRPr lang="es-ES" sz="12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1.-DESCRIPCION DE LA EMPRESA.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-Un poco de historia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-Actividades a las que se dedica.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2.-ELEMENTOS ESTRUCTURALES.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-Organigrama.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-Estructura formal.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los valores 			                organizacionales.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Outsourcing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3.-FACTORES DE CONTINGENCIA.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sociopolitico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entorno.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tecnologia</a:t>
            </a:r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7 Imagen" descr="flecha_azu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714620"/>
            <a:ext cx="1214446" cy="447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1.-DESCRIPCION DE LA EMPRESA.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poco de historia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Actividades.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la empresa.</a:t>
            </a:r>
          </a:p>
          <a:p>
            <a:pPr lvl="2" algn="l">
              <a:buFont typeface="Arial" pitchFamily="34" charset="0"/>
              <a:buChar char="•"/>
            </a:pP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	     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poco de historia</a:t>
            </a:r>
          </a:p>
          <a:p>
            <a:pPr algn="l">
              <a:buFont typeface="Arial" pitchFamily="34" charset="0"/>
              <a:buChar char="•"/>
            </a:pPr>
            <a:endParaRPr lang="es-E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fue fundada en 1966 por Don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Sebastian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Almagro con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denominacion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Fumigacion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Aerea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Andaluza S.A.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Desde el año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1984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desarrolla como actividad principal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extincion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de incendios.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1988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crea la división de helicóptero, convirtiéndose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la única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empresa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del sector de Aviación General que tiene aviones y helicópteros para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este tipo de actividad.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1992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inicia otra actividad como el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aero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-taxi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.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/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s-E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endParaRPr lang="es-ES" sz="800" dirty="0" smtClean="0"/>
          </a:p>
          <a:p>
            <a:pPr lvl="1" algn="l">
              <a:buFont typeface="Arial" pitchFamily="34" charset="0"/>
              <a:buChar char="•"/>
            </a:pPr>
            <a:endParaRPr lang="es-ES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1993 FAASA inicia la actividad de evacuación sanitaria con helicópteros.</a:t>
            </a:r>
          </a:p>
          <a:p>
            <a:pPr lvl="1" algn="l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la actualidad, éste es un servicio moderno y eficaz que responde a las exigencias de la sociedad, y que las administraciones, conscientes de ello, incorporan este medio para sus planes de emergencias sanitarias. </a:t>
            </a:r>
          </a:p>
          <a:p>
            <a:pPr lvl="1" algn="l">
              <a:buFont typeface="Arial" pitchFamily="34" charset="0"/>
              <a:buChar char="•"/>
            </a:pP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4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858180" cy="4429156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ACTIVIDADES</a:t>
            </a:r>
          </a:p>
          <a:p>
            <a:pPr algn="l">
              <a:buFont typeface="Arial" pitchFamily="34" charset="0"/>
              <a:buChar char="•"/>
            </a:pPr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LUCHA CONTRA INCENDIOS:</a:t>
            </a:r>
          </a:p>
          <a:p>
            <a:pPr algn="l"/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es pionera en nuestro país en ofrecer medios 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aéreos contra incendios forestales.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El trabajo desde el aire en esta actividad permite acceder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 focos localizados del fuego.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Además los helicópteros realizan transporte de cuadrillas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forestales hasta el lugar del fuego.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/>
            <a:r>
              <a:rPr lang="es-E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3 Imagen" descr="serv_lucha_incendios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2786058"/>
            <a:ext cx="2714644" cy="2857520"/>
          </a:xfrm>
          <a:prstGeom prst="rect">
            <a:avLst/>
          </a:prstGeom>
          <a:effectLst>
            <a:outerShdw blurRad="177800" dist="50800" dir="21420000" sx="101000" sy="101000" algn="bl" rotWithShape="0">
              <a:schemeClr val="tx1">
                <a:alpha val="8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715304" cy="442915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EMERGENCIAS SANITARIAS:</a:t>
            </a:r>
          </a:p>
          <a:p>
            <a:pPr lvl="1" algn="l"/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Los helicópteros están provistos de un equipo de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intervención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médica rápida y de otros útiles que le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permitan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al personal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medico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realizar lo mas rápida</a:t>
            </a: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y satisfactoriamente posible su intervención.</a:t>
            </a: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Servicios Médico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571744"/>
            <a:ext cx="25003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1000000" sx="101000" sy="101000" algn="bl" rotWithShape="0">
              <a:prstClr val="black">
                <a:alpha val="8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929618" cy="4429156"/>
          </a:xfrm>
        </p:spPr>
        <p:txBody>
          <a:bodyPr>
            <a:normAutofit/>
          </a:bodyPr>
          <a:lstStyle/>
          <a:p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AEROTAXI: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Un nuevo concepto de viaje que permite a las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empresas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ahorrar en tiempo y dinero en los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desplazamientos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de su personal. En otros países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europeos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el helicóptero se ha convertido en una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herramienta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de trabajo muy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útil.</a:t>
            </a: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augustaa109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643182"/>
            <a:ext cx="3071834" cy="2428892"/>
          </a:xfrm>
          <a:prstGeom prst="rect">
            <a:avLst/>
          </a:prstGeom>
          <a:effectLst>
            <a:outerShdw blurRad="50800" dist="50800" dir="18900000" sx="101000" sy="101000" algn="bl" rotWithShape="0">
              <a:prstClr val="black">
                <a:alpha val="8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</a:p>
          <a:p>
            <a:pPr algn="l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esta integrado por una serie de empresas que actúan en el sector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aeronáutico. Estas marcas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confían su razón de ser presente y futura en todo el ámbito aeronáutico, especialmente en las actividades relacionadas con el medio forestal y las emergencias civiles,  que requieren la necesidad de los medios aéreos para una respuesta inmediata, allá donde se produzca una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respuesta.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organización es reconocida como especialista en la lucha contra incendios forestales en España y en otros países europeos. 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Nuestra presencia se extiende también a Chile. 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experiencia de más de 40 años nos ha valido para desarrollar actividades complementarias, que garantizan un mejor servicio en las operadoras aéreas</a:t>
            </a:r>
            <a:r>
              <a:rPr lang="es-E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279</Words>
  <Application>Microsoft Office PowerPoint</Application>
  <PresentationFormat>Presentación en pantalla (4:3)</PresentationFormat>
  <Paragraphs>128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Tema de Office</vt:lpstr>
      <vt:lpstr>1_Tema de Office</vt:lpstr>
      <vt:lpstr>Diseño personalizado</vt:lpstr>
      <vt:lpstr>JAVIER ÁBREGO AGUILAR  GABINO FERNANDEZ NAVARRO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         *Continuous Airworthiness Management Organization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Abrego</dc:creator>
  <cp:lastModifiedBy>Abrego</cp:lastModifiedBy>
  <cp:revision>29</cp:revision>
  <dcterms:created xsi:type="dcterms:W3CDTF">2009-04-06T15:56:54Z</dcterms:created>
  <dcterms:modified xsi:type="dcterms:W3CDTF">2009-04-08T15:26:34Z</dcterms:modified>
</cp:coreProperties>
</file>